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3"/>
  </p:notesMasterIdLst>
  <p:handoutMasterIdLst>
    <p:handoutMasterId r:id="rId4"/>
  </p:handoutMasterIdLst>
  <p:sldIdLst>
    <p:sldId id="343" r:id="rId2"/>
  </p:sldIdLst>
  <p:sldSz cx="9144000" cy="6858000" type="screen4x3"/>
  <p:notesSz cx="7099300" cy="10236200"/>
  <p:defaultTextStyle>
    <a:defPPr>
      <a:defRPr lang="en-GB"/>
    </a:defPPr>
    <a:lvl1pPr algn="l" rtl="0" fontAlgn="base">
      <a:spcBef>
        <a:spcPct val="0"/>
      </a:spcBef>
      <a:spcAft>
        <a:spcPct val="0"/>
      </a:spcAft>
      <a:defRPr sz="900" i="1" kern="1200">
        <a:solidFill>
          <a:schemeClr val="bg1"/>
        </a:solidFill>
        <a:latin typeface="Arial" pitchFamily="34" charset="0"/>
        <a:ea typeface="+mn-ea"/>
        <a:cs typeface="Arial" pitchFamily="34" charset="0"/>
      </a:defRPr>
    </a:lvl1pPr>
    <a:lvl2pPr marL="457200" algn="l" rtl="0" fontAlgn="base">
      <a:spcBef>
        <a:spcPct val="0"/>
      </a:spcBef>
      <a:spcAft>
        <a:spcPct val="0"/>
      </a:spcAft>
      <a:defRPr sz="900" i="1" kern="1200">
        <a:solidFill>
          <a:schemeClr val="bg1"/>
        </a:solidFill>
        <a:latin typeface="Arial" pitchFamily="34" charset="0"/>
        <a:ea typeface="+mn-ea"/>
        <a:cs typeface="Arial" pitchFamily="34" charset="0"/>
      </a:defRPr>
    </a:lvl2pPr>
    <a:lvl3pPr marL="914400" algn="l" rtl="0" fontAlgn="base">
      <a:spcBef>
        <a:spcPct val="0"/>
      </a:spcBef>
      <a:spcAft>
        <a:spcPct val="0"/>
      </a:spcAft>
      <a:defRPr sz="900" i="1" kern="1200">
        <a:solidFill>
          <a:schemeClr val="bg1"/>
        </a:solidFill>
        <a:latin typeface="Arial" pitchFamily="34" charset="0"/>
        <a:ea typeface="+mn-ea"/>
        <a:cs typeface="Arial" pitchFamily="34" charset="0"/>
      </a:defRPr>
    </a:lvl3pPr>
    <a:lvl4pPr marL="1371600" algn="l" rtl="0" fontAlgn="base">
      <a:spcBef>
        <a:spcPct val="0"/>
      </a:spcBef>
      <a:spcAft>
        <a:spcPct val="0"/>
      </a:spcAft>
      <a:defRPr sz="900" i="1" kern="1200">
        <a:solidFill>
          <a:schemeClr val="bg1"/>
        </a:solidFill>
        <a:latin typeface="Arial" pitchFamily="34" charset="0"/>
        <a:ea typeface="+mn-ea"/>
        <a:cs typeface="Arial" pitchFamily="34" charset="0"/>
      </a:defRPr>
    </a:lvl4pPr>
    <a:lvl5pPr marL="1828800" algn="l" rtl="0" fontAlgn="base">
      <a:spcBef>
        <a:spcPct val="0"/>
      </a:spcBef>
      <a:spcAft>
        <a:spcPct val="0"/>
      </a:spcAft>
      <a:defRPr sz="900" i="1" kern="1200">
        <a:solidFill>
          <a:schemeClr val="bg1"/>
        </a:solidFill>
        <a:latin typeface="Arial" pitchFamily="34" charset="0"/>
        <a:ea typeface="+mn-ea"/>
        <a:cs typeface="Arial" pitchFamily="34" charset="0"/>
      </a:defRPr>
    </a:lvl5pPr>
    <a:lvl6pPr marL="2286000" algn="l" defTabSz="914400" rtl="0" eaLnBrk="1" latinLnBrk="0" hangingPunct="1">
      <a:defRPr sz="900" i="1" kern="1200">
        <a:solidFill>
          <a:schemeClr val="bg1"/>
        </a:solidFill>
        <a:latin typeface="Arial" pitchFamily="34" charset="0"/>
        <a:ea typeface="+mn-ea"/>
        <a:cs typeface="Arial" pitchFamily="34" charset="0"/>
      </a:defRPr>
    </a:lvl6pPr>
    <a:lvl7pPr marL="2743200" algn="l" defTabSz="914400" rtl="0" eaLnBrk="1" latinLnBrk="0" hangingPunct="1">
      <a:defRPr sz="900" i="1" kern="1200">
        <a:solidFill>
          <a:schemeClr val="bg1"/>
        </a:solidFill>
        <a:latin typeface="Arial" pitchFamily="34" charset="0"/>
        <a:ea typeface="+mn-ea"/>
        <a:cs typeface="Arial" pitchFamily="34" charset="0"/>
      </a:defRPr>
    </a:lvl7pPr>
    <a:lvl8pPr marL="3200400" algn="l" defTabSz="914400" rtl="0" eaLnBrk="1" latinLnBrk="0" hangingPunct="1">
      <a:defRPr sz="900" i="1" kern="1200">
        <a:solidFill>
          <a:schemeClr val="bg1"/>
        </a:solidFill>
        <a:latin typeface="Arial" pitchFamily="34" charset="0"/>
        <a:ea typeface="+mn-ea"/>
        <a:cs typeface="Arial" pitchFamily="34" charset="0"/>
      </a:defRPr>
    </a:lvl8pPr>
    <a:lvl9pPr marL="3657600" algn="l" defTabSz="914400" rtl="0" eaLnBrk="1" latinLnBrk="0" hangingPunct="1">
      <a:defRPr sz="900" i="1" kern="1200">
        <a:solidFill>
          <a:schemeClr val="bg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894B2"/>
    <a:srgbClr val="505050"/>
    <a:srgbClr val="00A300"/>
    <a:srgbClr val="743063"/>
    <a:srgbClr val="FFA300"/>
    <a:srgbClr val="FF0000"/>
    <a:srgbClr val="004990"/>
    <a:srgbClr val="A7A9A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9207" autoAdjust="0"/>
    <p:restoredTop sz="54233" autoAdjust="0"/>
  </p:normalViewPr>
  <p:slideViewPr>
    <p:cSldViewPr snapToGrid="0">
      <p:cViewPr>
        <p:scale>
          <a:sx n="80" d="100"/>
          <a:sy n="80" d="100"/>
        </p:scale>
        <p:origin x="-706" y="-58"/>
      </p:cViewPr>
      <p:guideLst>
        <p:guide orient="horz" pos="2803"/>
        <p:guide orient="horz" pos="929"/>
        <p:guide orient="horz" pos="3061"/>
        <p:guide orient="horz" pos="1278"/>
        <p:guide orient="horz" pos="1323"/>
        <p:guide orient="horz" pos="2857"/>
        <p:guide orient="horz" pos="3050"/>
        <p:guide pos="1378"/>
        <p:guide pos="429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482" y="1500"/>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3" name="Rectangle 3"/>
          <p:cNvSpPr>
            <a:spLocks noGrp="1" noChangeArrowheads="1"/>
          </p:cNvSpPr>
          <p:nvPr>
            <p:ph type="dt" sz="quarter" idx="1"/>
          </p:nvPr>
        </p:nvSpPr>
        <p:spPr bwMode="auto">
          <a:xfrm>
            <a:off x="402590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algn="r" defTabSz="946150">
              <a:defRPr sz="1200" i="0">
                <a:latin typeface="Arial" charset="0"/>
                <a:cs typeface="+mn-cs"/>
              </a:defRPr>
            </a:lvl1pPr>
          </a:lstStyle>
          <a:p>
            <a:pPr>
              <a:defRPr/>
            </a:pPr>
            <a:endParaRPr lang="en-GB"/>
          </a:p>
        </p:txBody>
      </p:sp>
      <p:sp>
        <p:nvSpPr>
          <p:cNvPr id="10244" name="Rectangle 4"/>
          <p:cNvSpPr>
            <a:spLocks noGrp="1" noChangeArrowheads="1"/>
          </p:cNvSpPr>
          <p:nvPr>
            <p:ph type="ftr" sz="quarter" idx="2"/>
          </p:nvPr>
        </p:nvSpPr>
        <p:spPr bwMode="auto">
          <a:xfrm>
            <a:off x="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5" name="Rectangle 5"/>
          <p:cNvSpPr>
            <a:spLocks noGrp="1" noChangeArrowheads="1"/>
          </p:cNvSpPr>
          <p:nvPr>
            <p:ph type="sldNum" sz="quarter" idx="3"/>
          </p:nvPr>
        </p:nvSpPr>
        <p:spPr bwMode="auto">
          <a:xfrm>
            <a:off x="402590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algn="r" defTabSz="946150">
              <a:defRPr sz="1200" i="0">
                <a:latin typeface="Arial" charset="0"/>
                <a:cs typeface="+mn-cs"/>
              </a:defRPr>
            </a:lvl1pPr>
          </a:lstStyle>
          <a:p>
            <a:pPr>
              <a:defRPr/>
            </a:pPr>
            <a:fld id="{39CB8EF2-4854-4C05-B3BD-27A76369462B}"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4"/>
          <p:cNvSpPr>
            <a:spLocks noGrp="1" noRot="1" noChangeAspect="1" noChangeArrowheads="1" noTextEdit="1"/>
          </p:cNvSpPr>
          <p:nvPr>
            <p:ph type="sldImg" idx="2"/>
          </p:nvPr>
        </p:nvSpPr>
        <p:spPr bwMode="auto">
          <a:xfrm>
            <a:off x="987425" y="766763"/>
            <a:ext cx="5119688" cy="3840162"/>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46150" y="4862513"/>
            <a:ext cx="5207000" cy="3279775"/>
          </a:xfrm>
          <a:prstGeom prst="rect">
            <a:avLst/>
          </a:prstGeom>
          <a:noFill/>
          <a:ln w="12700">
            <a:noFill/>
            <a:miter lim="800000"/>
            <a:headEnd/>
            <a:tailEnd/>
          </a:ln>
          <a:effectLst/>
        </p:spPr>
        <p:txBody>
          <a:bodyPr vert="horz" wrap="square" lIns="94549" tIns="47274" rIns="94549" bIns="4727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800" kern="1200">
        <a:solidFill>
          <a:schemeClr val="tx1"/>
        </a:solidFill>
        <a:latin typeface="Arial" charset="0"/>
        <a:ea typeface="+mn-ea"/>
        <a:cs typeface="+mn-cs"/>
      </a:defRPr>
    </a:lvl1pPr>
    <a:lvl2pPr marL="190500" algn="l" rtl="0" eaLnBrk="0" fontAlgn="base" hangingPunct="0">
      <a:spcBef>
        <a:spcPct val="30000"/>
      </a:spcBef>
      <a:spcAft>
        <a:spcPct val="0"/>
      </a:spcAft>
      <a:defRPr sz="800" kern="1200">
        <a:solidFill>
          <a:schemeClr val="tx1"/>
        </a:solidFill>
        <a:latin typeface="Arial" charset="0"/>
        <a:ea typeface="+mn-ea"/>
        <a:cs typeface="+mn-cs"/>
      </a:defRPr>
    </a:lvl2pPr>
    <a:lvl3pPr marL="381000" algn="l" rtl="0" eaLnBrk="0" fontAlgn="base" hangingPunct="0">
      <a:spcBef>
        <a:spcPct val="30000"/>
      </a:spcBef>
      <a:spcAft>
        <a:spcPct val="0"/>
      </a:spcAft>
      <a:defRPr sz="800" kern="1200">
        <a:solidFill>
          <a:schemeClr val="tx1"/>
        </a:solidFill>
        <a:latin typeface="Arial" charset="0"/>
        <a:ea typeface="+mn-ea"/>
        <a:cs typeface="+mn-cs"/>
      </a:defRPr>
    </a:lvl3pPr>
    <a:lvl4pPr marL="571500" algn="l" rtl="0" eaLnBrk="0" fontAlgn="base" hangingPunct="0">
      <a:spcBef>
        <a:spcPct val="30000"/>
      </a:spcBef>
      <a:spcAft>
        <a:spcPct val="0"/>
      </a:spcAft>
      <a:defRPr sz="800" kern="1200">
        <a:solidFill>
          <a:schemeClr val="tx1"/>
        </a:solidFill>
        <a:latin typeface="Arial" charset="0"/>
        <a:ea typeface="+mn-ea"/>
        <a:cs typeface="+mn-cs"/>
      </a:defRPr>
    </a:lvl4pPr>
    <a:lvl5pPr marL="762000" algn="l" rtl="0" eaLnBrk="0" fontAlgn="base" hangingPunct="0">
      <a:spcBef>
        <a:spcPct val="30000"/>
      </a:spcBef>
      <a:spcAft>
        <a:spcPct val="0"/>
      </a:spcAft>
      <a:defRPr sz="8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w="9525"/>
        </p:spPr>
        <p:txBody>
          <a:bodyPr/>
          <a:lstStyle/>
          <a:p>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DA97FD22-B71D-41E7-984F-49A6E3F144B3}" type="datetimeFigureOut">
              <a:rPr lang="en-US"/>
              <a:pPr>
                <a:defRPr/>
              </a:pPr>
              <a:t>4/7/2016</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3C1BA1A3-D0F5-4A2C-A9F4-69761FB1E1D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AB5221B0-C3B2-48D7-9623-17B560A82D2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05F6F7F6-63A5-4B86-B443-8E6314FFA4F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6D10D243-298B-4A58-A96D-6749B007CA0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GB"/>
          </a:p>
        </p:txBody>
      </p:sp>
      <p:sp>
        <p:nvSpPr>
          <p:cNvPr id="7" name="Footer Placeholder 4"/>
          <p:cNvSpPr>
            <a:spLocks noGrp="1"/>
          </p:cNvSpPr>
          <p:nvPr>
            <p:ph type="ftr" sz="quarter" idx="11"/>
          </p:nvPr>
        </p:nvSpPr>
        <p:spPr/>
        <p:txBody>
          <a:bodyPr/>
          <a:lstStyle>
            <a:lvl1pPr>
              <a:defRPr/>
            </a:lvl1pPr>
            <a:extLst/>
          </a:lstStyle>
          <a:p>
            <a:pPr>
              <a:defRPr/>
            </a:pPr>
            <a:r>
              <a:rPr lang="en-GB"/>
              <a:t>Rolls-Royce proprietary information</a:t>
            </a:r>
          </a:p>
        </p:txBody>
      </p:sp>
      <p:sp>
        <p:nvSpPr>
          <p:cNvPr id="8" name="Slide Number Placeholder 5"/>
          <p:cNvSpPr>
            <a:spLocks noGrp="1"/>
          </p:cNvSpPr>
          <p:nvPr>
            <p:ph type="sldNum" sz="quarter" idx="12"/>
          </p:nvPr>
        </p:nvSpPr>
        <p:spPr/>
        <p:txBody>
          <a:bodyPr/>
          <a:lstStyle>
            <a:lvl1pPr>
              <a:defRPr/>
            </a:lvl1pPr>
            <a:extLst/>
          </a:lstStyle>
          <a:p>
            <a:pPr>
              <a:defRPr/>
            </a:pPr>
            <a:fld id="{63CA0D4C-151A-4BF2-BBC6-562D183DBA5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F963FF23-D9C0-412E-9635-C206B6E8A23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GB"/>
          </a:p>
        </p:txBody>
      </p:sp>
      <p:sp>
        <p:nvSpPr>
          <p:cNvPr id="8" name="Footer Placeholder 7"/>
          <p:cNvSpPr>
            <a:spLocks noGrp="1"/>
          </p:cNvSpPr>
          <p:nvPr>
            <p:ph type="ftr" sz="quarter" idx="11"/>
          </p:nvPr>
        </p:nvSpPr>
        <p:spPr/>
        <p:txBody>
          <a:bodyPr/>
          <a:lstStyle>
            <a:lvl1pPr>
              <a:defRPr/>
            </a:lvl1pPr>
            <a:extLst/>
          </a:lstStyle>
          <a:p>
            <a:pPr>
              <a:defRPr/>
            </a:pPr>
            <a:r>
              <a:rPr lang="en-GB"/>
              <a:t>Rolls-Royce proprietary information</a:t>
            </a:r>
          </a:p>
        </p:txBody>
      </p:sp>
      <p:sp>
        <p:nvSpPr>
          <p:cNvPr id="9" name="Slide Number Placeholder 8"/>
          <p:cNvSpPr>
            <a:spLocks noGrp="1"/>
          </p:cNvSpPr>
          <p:nvPr>
            <p:ph type="sldNum" sz="quarter" idx="12"/>
          </p:nvPr>
        </p:nvSpPr>
        <p:spPr/>
        <p:txBody>
          <a:bodyPr/>
          <a:lstStyle>
            <a:lvl1pPr>
              <a:defRPr/>
            </a:lvl1pPr>
            <a:extLst/>
          </a:lstStyle>
          <a:p>
            <a:pPr>
              <a:defRPr/>
            </a:pPr>
            <a:fld id="{31A889B1-20B3-439C-8C9E-B843F5AC021A}"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GB"/>
          </a:p>
        </p:txBody>
      </p:sp>
      <p:sp>
        <p:nvSpPr>
          <p:cNvPr id="4" name="Footer Placeholder 3"/>
          <p:cNvSpPr>
            <a:spLocks noGrp="1"/>
          </p:cNvSpPr>
          <p:nvPr>
            <p:ph type="ftr" sz="quarter" idx="11"/>
          </p:nvPr>
        </p:nvSpPr>
        <p:spPr/>
        <p:txBody>
          <a:bodyPr/>
          <a:lstStyle>
            <a:lvl1pPr>
              <a:defRPr/>
            </a:lvl1pPr>
            <a:extLst/>
          </a:lstStyle>
          <a:p>
            <a:pPr>
              <a:defRPr/>
            </a:pPr>
            <a:r>
              <a:rPr lang="en-GB"/>
              <a:t>Rolls-Royce proprietary information</a:t>
            </a:r>
          </a:p>
        </p:txBody>
      </p:sp>
      <p:sp>
        <p:nvSpPr>
          <p:cNvPr id="5" name="Slide Number Placeholder 4"/>
          <p:cNvSpPr>
            <a:spLocks noGrp="1"/>
          </p:cNvSpPr>
          <p:nvPr>
            <p:ph type="sldNum" sz="quarter" idx="12"/>
          </p:nvPr>
        </p:nvSpPr>
        <p:spPr/>
        <p:txBody>
          <a:bodyPr/>
          <a:lstStyle>
            <a:lvl1pPr>
              <a:defRPr/>
            </a:lvl1pPr>
            <a:extLst/>
          </a:lstStyle>
          <a:p>
            <a:pPr>
              <a:defRPr/>
            </a:pPr>
            <a:fld id="{DC565474-8C77-4B47-A258-4DF86BA163D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GB"/>
          </a:p>
        </p:txBody>
      </p:sp>
      <p:sp>
        <p:nvSpPr>
          <p:cNvPr id="3"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4" name="Slide Number Placeholder 17"/>
          <p:cNvSpPr>
            <a:spLocks noGrp="1"/>
          </p:cNvSpPr>
          <p:nvPr>
            <p:ph type="sldNum" sz="quarter" idx="12"/>
          </p:nvPr>
        </p:nvSpPr>
        <p:spPr/>
        <p:txBody>
          <a:bodyPr/>
          <a:lstStyle>
            <a:lvl1pPr>
              <a:defRPr/>
            </a:lvl1pPr>
          </a:lstStyle>
          <a:p>
            <a:pPr>
              <a:defRPr/>
            </a:pPr>
            <a:fld id="{730FA44B-B6C5-4A4C-B461-569AD6A0235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2621E560-910E-479C-8AA8-3435D26BB30F}"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GB"/>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GB"/>
              <a:t>Rolls-Royce proprietary information</a:t>
            </a: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AF816A01-AC17-4BA6-A6C4-2C1194CA314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GB"/>
              <a:t>Rolls-Royce proprietary information</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85A5D192-0EB9-4A49-871E-3E03FC8A6B2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88" r:id="rId1"/>
    <p:sldLayoutId id="2147483979" r:id="rId2"/>
    <p:sldLayoutId id="2147483989" r:id="rId3"/>
    <p:sldLayoutId id="2147483990" r:id="rId4"/>
    <p:sldLayoutId id="2147483991" r:id="rId5"/>
    <p:sldLayoutId id="2147483992" r:id="rId6"/>
    <p:sldLayoutId id="2147483978" r:id="rId7"/>
    <p:sldLayoutId id="2147483993" r:id="rId8"/>
    <p:sldLayoutId id="2147483994" r:id="rId9"/>
    <p:sldLayoutId id="2147483977" r:id="rId10"/>
    <p:sldLayoutId id="2147483976" r:id="rId11"/>
  </p:sldLayoutIdLst>
  <p:hf sldNum="0"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cid:image002.jpg@01CD23BA.60BF475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127000" y="122238"/>
          <a:ext cx="8902700" cy="777875"/>
        </p:xfrm>
        <a:graphic>
          <a:graphicData uri="http://schemas.openxmlformats.org/drawingml/2006/table">
            <a:tbl>
              <a:tblPr/>
              <a:tblGrid>
                <a:gridCol w="2225675"/>
                <a:gridCol w="2224088"/>
                <a:gridCol w="3900487"/>
                <a:gridCol w="552450"/>
              </a:tblGrid>
              <a:tr h="490457">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 HS&amp;E INCIDENT BULLETIN</a:t>
                      </a:r>
                    </a:p>
                  </a:txBody>
                  <a:tcPr marL="108000" marR="108000" marT="108030" marB="10803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2</a:t>
                      </a:r>
                      <a:r>
                        <a:rPr kumimoji="0" lang="en-GB" sz="1800" b="1" i="0" u="none" strike="noStrike" cap="none" normalizeH="0" baseline="30000" dirty="0" smtClean="0">
                          <a:ln>
                            <a:noFill/>
                          </a:ln>
                          <a:solidFill>
                            <a:srgbClr val="FFFFFF"/>
                          </a:solidFill>
                          <a:effectLst/>
                          <a:latin typeface="Lucida Sans Unicode" pitchFamily="34" charset="0"/>
                          <a:cs typeface="Arial" pitchFamily="34" charset="0"/>
                        </a:rPr>
                        <a:t>nd</a:t>
                      </a: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 Quarter 2012</a:t>
                      </a:r>
                    </a:p>
                  </a:txBody>
                  <a:tcPr marL="108000" marR="108000" marT="108030" marB="10803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Lucida Sans Unicode" pitchFamily="34" charset="0"/>
                        <a:cs typeface="Arial" pitchFamily="34" charset="0"/>
                      </a:endParaRPr>
                    </a:p>
                  </a:txBody>
                  <a:tcPr marL="108000" marR="108000" marT="108030" marB="10803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r>
              <a:tr h="2874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Type of Incident:</a:t>
                      </a:r>
                    </a:p>
                  </a:txBody>
                  <a:tcPr marL="108000" marR="108000" marT="0" marB="0" anchor="ctr" horzOverflow="overflow">
                    <a:lnL>
                      <a:noFill/>
                    </a:lnL>
                    <a:lnR w="28575"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1" u="none" strike="noStrike" cap="none" normalizeH="0" baseline="0" dirty="0" smtClean="0">
                          <a:ln>
                            <a:noFill/>
                          </a:ln>
                          <a:solidFill>
                            <a:schemeClr val="bg1"/>
                          </a:solidFill>
                          <a:effectLst/>
                          <a:latin typeface="Lucida Sans Unicode" pitchFamily="34" charset="0"/>
                          <a:cs typeface="Arial" pitchFamily="34" charset="0"/>
                        </a:rPr>
                        <a:t>Fall / Fracture</a:t>
                      </a:r>
                    </a:p>
                  </a:txBody>
                  <a:tcPr marL="108000" marR="108000" marT="0" marB="0" anchor="ctr" horzOverflow="overflow">
                    <a:lnL w="28575" cap="flat" cmpd="sng" algn="ctr">
                      <a:solidFill>
                        <a:schemeClr val="bg1"/>
                      </a:solidFill>
                      <a:prstDash val="solid"/>
                      <a:round/>
                      <a:headEnd type="none" w="med" len="med"/>
                      <a:tailEnd type="none" w="med" len="med"/>
                    </a:lnL>
                    <a:lnR>
                      <a:noFill/>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hMerge="1">
                  <a:txBody>
                    <a:bodyPr/>
                    <a:lstStyle/>
                    <a:p>
                      <a:endParaRPr lang="en-US"/>
                    </a:p>
                  </a:txBody>
                  <a:tcPr/>
                </a:tc>
                <a:tc hMerge="1">
                  <a:txBody>
                    <a:bodyPr/>
                    <a:lstStyle/>
                    <a:p>
                      <a:endParaRPr lang="en-US"/>
                    </a:p>
                  </a:txBody>
                  <a:tcPr/>
                </a:tc>
              </a:tr>
            </a:tbl>
          </a:graphicData>
        </a:graphic>
      </p:graphicFrame>
      <p:graphicFrame>
        <p:nvGraphicFramePr>
          <p:cNvPr id="6" name="Table 5"/>
          <p:cNvGraphicFramePr>
            <a:graphicFrameLocks noGrp="1"/>
          </p:cNvGraphicFramePr>
          <p:nvPr/>
        </p:nvGraphicFramePr>
        <p:xfrm>
          <a:off x="123825" y="962025"/>
          <a:ext cx="8907463" cy="5152330"/>
        </p:xfrm>
        <a:graphic>
          <a:graphicData uri="http://schemas.openxmlformats.org/drawingml/2006/table">
            <a:tbl>
              <a:tblPr firstRow="1" bandRow="1">
                <a:tableStyleId>{5C22544A-7EE6-4342-B048-85BDC9FD1C3A}</a:tableStyleId>
              </a:tblPr>
              <a:tblGrid>
                <a:gridCol w="4448257"/>
                <a:gridCol w="663067"/>
                <a:gridCol w="3796139"/>
              </a:tblGrid>
              <a:tr h="327691">
                <a:tc>
                  <a:txBody>
                    <a:bodyPr/>
                    <a:lstStyle/>
                    <a:p>
                      <a:r>
                        <a:rPr lang="en-GB" sz="1000" b="1" dirty="0" smtClean="0">
                          <a:solidFill>
                            <a:schemeClr val="bg1"/>
                          </a:solidFill>
                        </a:rPr>
                        <a:t>Summary:</a:t>
                      </a:r>
                      <a:endParaRPr lang="en-GB" sz="1000" b="1" dirty="0">
                        <a:solidFill>
                          <a:schemeClr val="bg1"/>
                        </a:solidFill>
                      </a:endParaRPr>
                    </a:p>
                  </a:txBody>
                  <a:tcPr marL="89994" marR="0" marT="0"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A9AC"/>
                    </a:solidFill>
                  </a:tcPr>
                </a:tc>
                <a:tc rowSpan="2"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8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8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800" b="0" dirty="0" smtClean="0">
                          <a:solidFill>
                            <a:schemeClr val="tx1"/>
                          </a:solidFill>
                        </a:rPr>
                        <a:t>NO</a:t>
                      </a:r>
                      <a:r>
                        <a:rPr lang="en-GB" sz="1800" b="0" baseline="0" dirty="0" smtClean="0">
                          <a:solidFill>
                            <a:schemeClr val="tx1"/>
                          </a:solidFill>
                        </a:rPr>
                        <a:t> PHOTO</a:t>
                      </a:r>
                      <a:endParaRPr lang="en-GB" sz="1800" b="0" dirty="0" smtClean="0">
                        <a:solidFill>
                          <a:schemeClr val="tx1"/>
                        </a:solidFill>
                      </a:endParaRPr>
                    </a:p>
                  </a:txBody>
                  <a:tcPr marL="89994" marR="89994" marT="90012" marB="90012">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hMerge="1">
                  <a:txBody>
                    <a:bodyPr/>
                    <a:lstStyle/>
                    <a:p>
                      <a:endParaRPr lang="en-GB"/>
                    </a:p>
                  </a:txBody>
                  <a:tcPr/>
                </a:tc>
              </a:tr>
              <a:tr h="23403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Gerry </a:t>
                      </a:r>
                      <a:r>
                        <a:rPr lang="en-US" sz="1400" dirty="0" err="1" smtClean="0"/>
                        <a:t>Rathbun</a:t>
                      </a:r>
                      <a:r>
                        <a:rPr lang="en-US" sz="1400" dirty="0" smtClean="0"/>
                        <a:t> and his work partner were working on an oil hose assembly for use in a test setup.  They were using a thread on style of hose fitting that require a wrench and a lot of torque to assemble.  Gerry had the hose in the vice in his work area and was installing the fitting with a 36” pipe wrench when the wrench slipped off the hex fitting causing Gerry to lose his balance and fall to the floor.  In the fall Gerry fractured his thumb between the first and second knuckle.</a:t>
                      </a:r>
                      <a:endParaRPr lang="en-US" sz="1100" dirty="0" smtClean="0"/>
                    </a:p>
                    <a:p>
                      <a:pPr>
                        <a:spcBef>
                          <a:spcPts val="0"/>
                        </a:spcBef>
                      </a:pPr>
                      <a:endParaRPr lang="en-GB" sz="1400" dirty="0">
                        <a:solidFill>
                          <a:schemeClr val="tx1"/>
                        </a:solidFill>
                      </a:endParaRPr>
                    </a:p>
                  </a:txBody>
                  <a:tcPr marL="89994" marR="89994" marT="90012" marB="90012">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gridSpan="2" vMerge="1">
                  <a:txBody>
                    <a:bodyPr/>
                    <a:lstStyle/>
                    <a:p>
                      <a:endParaRPr lang="en-GB" sz="1000" dirty="0">
                        <a:solidFill>
                          <a:schemeClr val="tx1"/>
                        </a:solidFill>
                      </a:endParaRPr>
                    </a:p>
                  </a:txBody>
                  <a:tcPr marL="90000" marR="90000" marT="90000" marB="90000">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hMerge="1" vMerge="1">
                  <a:txBody>
                    <a:bodyPr/>
                    <a:lstStyle/>
                    <a:p>
                      <a:endParaRPr lang="en-GB"/>
                    </a:p>
                  </a:txBody>
                  <a:tcPr/>
                </a:tc>
              </a:tr>
              <a:tr h="327691">
                <a:tc>
                  <a:txBody>
                    <a:bodyPr/>
                    <a:lstStyle/>
                    <a:p>
                      <a:r>
                        <a:rPr lang="en-GB" sz="1200" b="1" dirty="0" smtClean="0">
                          <a:solidFill>
                            <a:schemeClr val="bg1"/>
                          </a:solidFill>
                        </a:rPr>
                        <a:t>Root</a:t>
                      </a:r>
                      <a:r>
                        <a:rPr lang="en-GB" sz="1200" b="1" baseline="0" dirty="0" smtClean="0">
                          <a:solidFill>
                            <a:schemeClr val="bg1"/>
                          </a:solidFill>
                        </a:rPr>
                        <a:t> Causes</a:t>
                      </a:r>
                      <a:r>
                        <a:rPr lang="en-GB" sz="1000" b="1" dirty="0" smtClean="0">
                          <a:solidFill>
                            <a:schemeClr val="bg1"/>
                          </a:solidFill>
                        </a:rPr>
                        <a:t>:</a:t>
                      </a:r>
                      <a:endParaRPr lang="en-GB" sz="1000" b="1" dirty="0">
                        <a:solidFill>
                          <a:schemeClr val="bg1"/>
                        </a:solidFill>
                      </a:endParaRPr>
                    </a:p>
                  </a:txBody>
                  <a:tcPr marL="89994" marR="0" marT="0"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A9AC"/>
                    </a:solidFill>
                  </a:tcPr>
                </a:tc>
                <a:tc gridSpan="2">
                  <a:txBody>
                    <a:bodyPr/>
                    <a:lstStyle/>
                    <a:p>
                      <a:r>
                        <a:rPr lang="en-GB" sz="1200" b="1" dirty="0" smtClean="0">
                          <a:solidFill>
                            <a:schemeClr val="bg1"/>
                          </a:solidFill>
                        </a:rPr>
                        <a:t>Actions Taken Thus Far: Next Steps</a:t>
                      </a:r>
                      <a:endParaRPr lang="en-GB" sz="1200" b="1" dirty="0">
                        <a:solidFill>
                          <a:schemeClr val="bg1"/>
                        </a:solidFill>
                      </a:endParaRPr>
                    </a:p>
                  </a:txBody>
                  <a:tcPr marL="89994" marR="0" marT="0"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A9AC"/>
                    </a:solidFill>
                  </a:tcPr>
                </a:tc>
                <a:tc hMerge="1">
                  <a:txBody>
                    <a:bodyPr/>
                    <a:lstStyle/>
                    <a:p>
                      <a:endParaRPr lang="en-GB"/>
                    </a:p>
                  </a:txBody>
                  <a:tcPr/>
                </a:tc>
              </a:tr>
              <a:tr h="1595156">
                <a:tc rowSpan="2">
                  <a:txBody>
                    <a:bodyPr/>
                    <a:lstStyle/>
                    <a:p>
                      <a:pPr marL="285750" lvl="0" indent="-285750" eaLnBrk="1" hangingPunct="1">
                        <a:buFont typeface="Arial" pitchFamily="34" charset="0"/>
                        <a:buChar char="•"/>
                      </a:pPr>
                      <a:r>
                        <a:rPr lang="en-US" sz="1400" dirty="0" smtClean="0"/>
                        <a:t>The wrench used was not the best choice for this process and was worn excessively.</a:t>
                      </a:r>
                    </a:p>
                    <a:p>
                      <a:pPr marL="285750" lvl="0" indent="-285750" eaLnBrk="1" hangingPunct="1">
                        <a:buFont typeface="Arial" pitchFamily="34" charset="0"/>
                        <a:buChar char="•"/>
                      </a:pPr>
                      <a:r>
                        <a:rPr lang="en-US" sz="1400" dirty="0" smtClean="0"/>
                        <a:t>The vice used was worn and damaged.</a:t>
                      </a:r>
                    </a:p>
                    <a:p>
                      <a:pPr marL="285750" lvl="0" indent="-285750" eaLnBrk="1" hangingPunct="1">
                        <a:buFont typeface="Arial" pitchFamily="34" charset="0"/>
                        <a:buChar char="•"/>
                      </a:pPr>
                      <a:r>
                        <a:rPr lang="en-US" sz="1400" dirty="0" smtClean="0"/>
                        <a:t>This style of fitting is not the current industry standard. (There is now a safer, faster and easier alternative, see photos.)</a:t>
                      </a:r>
                    </a:p>
                    <a:p>
                      <a:pPr marL="0" indent="0">
                        <a:spcAft>
                          <a:spcPts val="600"/>
                        </a:spcAft>
                        <a:buFont typeface="+mj-lt"/>
                        <a:buNone/>
                      </a:pPr>
                      <a:endParaRPr lang="en-GB" sz="1100" baseline="0" dirty="0">
                        <a:solidFill>
                          <a:schemeClr val="tx1"/>
                        </a:solidFill>
                      </a:endParaRPr>
                    </a:p>
                  </a:txBody>
                  <a:tcPr marL="89994" marR="89994" marT="90012" marB="90012">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171450" indent="-171450" eaLnBrk="1" hangingPunct="1">
                        <a:buFont typeface="Arial" pitchFamily="34" charset="0"/>
                        <a:buChar char="•"/>
                      </a:pPr>
                      <a:r>
                        <a:rPr lang="en-US" sz="1200" dirty="0" smtClean="0"/>
                        <a:t>Replaced the worn pipe wrench and did a department wide check of pipe wrenches for excessive ware.</a:t>
                      </a:r>
                    </a:p>
                    <a:p>
                      <a:pPr marL="171450" indent="-171450" eaLnBrk="1" hangingPunct="1">
                        <a:buFont typeface="Arial" pitchFamily="34" charset="0"/>
                        <a:buChar char="•"/>
                      </a:pPr>
                      <a:r>
                        <a:rPr lang="en-US" sz="1200" dirty="0" smtClean="0"/>
                        <a:t>Replaced worn and damaged vice, also identified another in a similar condition and replaced that as well.</a:t>
                      </a:r>
                    </a:p>
                    <a:p>
                      <a:pPr marL="171450" indent="-171450" eaLnBrk="1" hangingPunct="1">
                        <a:buFont typeface="Arial" pitchFamily="34" charset="0"/>
                        <a:buChar char="•"/>
                      </a:pPr>
                      <a:r>
                        <a:rPr lang="en-US" sz="1200" dirty="0" smtClean="0"/>
                        <a:t>Purchased new fittings and leased hydraulic tooling to install the current industry standard fittings.</a:t>
                      </a:r>
                    </a:p>
                    <a:p>
                      <a:pPr marL="171450" indent="-171450" eaLnBrk="1" hangingPunct="1">
                        <a:buFont typeface="Arial" pitchFamily="34" charset="0"/>
                        <a:buChar char="•"/>
                      </a:pPr>
                      <a:r>
                        <a:rPr lang="en-US" sz="1200" dirty="0" smtClean="0"/>
                        <a:t>Purchased hose assemblies from a local vendor to cover test needs while waiting for new equipment and the vendor safety training that came with it</a:t>
                      </a:r>
                      <a:r>
                        <a:rPr lang="en-US" sz="1000" dirty="0" smtClean="0"/>
                        <a:t>.</a:t>
                      </a:r>
                      <a:endParaRPr lang="en-US" sz="1000" dirty="0"/>
                    </a:p>
                  </a:txBody>
                  <a:tcPr marL="89994" marR="0" marT="0"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hMerge="1">
                  <a:txBody>
                    <a:bodyPr/>
                    <a:lstStyle/>
                    <a:p>
                      <a:endParaRPr lang="en-GB" sz="1200" b="0" dirty="0">
                        <a:solidFill>
                          <a:schemeClr val="tx1"/>
                        </a:solidFill>
                      </a:endParaRPr>
                    </a:p>
                  </a:txBody>
                  <a:tcPr marL="89994"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r>
              <a:tr h="324044">
                <a:tc vMerge="1">
                  <a:txBody>
                    <a:bodyPr/>
                    <a:lstStyle/>
                    <a:p>
                      <a:endParaRPr lang="en-GB"/>
                    </a:p>
                  </a:txBody>
                  <a:tcPr/>
                </a:tc>
                <a:tc>
                  <a:txBody>
                    <a:bodyPr/>
                    <a:lstStyle/>
                    <a:p>
                      <a:endParaRPr lang="en-GB" sz="1000" b="0" dirty="0">
                        <a:solidFill>
                          <a:schemeClr val="tx1"/>
                        </a:solidFill>
                      </a:endParaRPr>
                    </a:p>
                  </a:txBody>
                  <a:tcPr marL="89994" marR="0" marT="0" marB="0" anchor="ctr">
                    <a:lnL w="285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000" b="0" dirty="0">
                        <a:solidFill>
                          <a:schemeClr val="tx1"/>
                        </a:solidFill>
                      </a:endParaRPr>
                    </a:p>
                  </a:txBody>
                  <a:tcPr marL="89994" marR="0" marT="0"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32796" name="Picture 35" descr="cid:image002.jpg@01CD23BA.60BF4750"/>
          <p:cNvPicPr>
            <a:picLocks noChangeAspect="1" noChangeArrowheads="1"/>
          </p:cNvPicPr>
          <p:nvPr/>
        </p:nvPicPr>
        <p:blipFill>
          <a:blip r:embed="rId3" r:link="rId4" cstate="print"/>
          <a:srcRect/>
          <a:stretch>
            <a:fillRect/>
          </a:stretch>
        </p:blipFill>
        <p:spPr bwMode="auto">
          <a:xfrm>
            <a:off x="5394325" y="6003925"/>
            <a:ext cx="3486150" cy="8540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3.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4.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Concourse</Template>
  <TotalTime>8864</TotalTime>
  <Words>254</Words>
  <Application>Microsoft Office PowerPoint</Application>
  <PresentationFormat>On-screen Show (4:3)</PresentationFormat>
  <Paragraphs>18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Concourse</vt:lpstr>
      <vt:lpstr>Slide 1</vt:lpstr>
    </vt:vector>
  </TitlesOfParts>
  <Company>Rolls-Royce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Rolls Royce</dc:creator>
  <dc:description>Developed by Operandi Limited</dc:description>
  <cp:lastModifiedBy>dell</cp:lastModifiedBy>
  <cp:revision>475</cp:revision>
  <cp:lastPrinted>2003-11-04T16:53:27Z</cp:lastPrinted>
  <dcterms:created xsi:type="dcterms:W3CDTF">2004-01-23T18:06:09Z</dcterms:created>
  <dcterms:modified xsi:type="dcterms:W3CDTF">2016-04-07T17:48:23Z</dcterms:modified>
</cp:coreProperties>
</file>